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3" r:id="rId2"/>
  </p:sldMasterIdLst>
  <p:notesMasterIdLst>
    <p:notesMasterId r:id="rId21"/>
  </p:notesMasterIdLst>
  <p:sldIdLst>
    <p:sldId id="258" r:id="rId3"/>
    <p:sldId id="257" r:id="rId4"/>
    <p:sldId id="259" r:id="rId5"/>
    <p:sldId id="260" r:id="rId6"/>
    <p:sldId id="263" r:id="rId7"/>
    <p:sldId id="264" r:id="rId8"/>
    <p:sldId id="267" r:id="rId9"/>
    <p:sldId id="261" r:id="rId10"/>
    <p:sldId id="268" r:id="rId11"/>
    <p:sldId id="265" r:id="rId12"/>
    <p:sldId id="269" r:id="rId13"/>
    <p:sldId id="266"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8246E-42A3-4BBE-A9B8-2ACC6C716811}" type="datetimeFigureOut">
              <a:rPr lang="en-US" smtClean="0"/>
              <a:pPr/>
              <a:t>4/16/2010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9272E-650B-40B0-AF47-036C7276BA4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4/16/2010 10:07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4/16/2010 10:07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0574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3"/>
            <a:ext cx="803275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33528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bwMode="auto">
          <a:xfrm>
            <a:off x="0" y="5715000"/>
            <a:ext cx="9144000" cy="1141413"/>
          </a:xfrm>
          <a:prstGeom prst="rect">
            <a:avLst/>
          </a:prstGeom>
          <a:gradFill>
            <a:gsLst>
              <a:gs pos="0">
                <a:schemeClr val="accent5">
                  <a:lumMod val="50000"/>
                  <a:alpha val="30000"/>
                </a:schemeClr>
              </a:gs>
              <a:gs pos="100000">
                <a:schemeClr val="accent5">
                  <a:lumMod val="50000"/>
                </a:schemeClr>
              </a:gs>
            </a:gsLst>
          </a:gradFill>
          <a:ln>
            <a:headEnd type="none" w="med" len="med"/>
            <a:tailEnd type="none" w="med" len="med"/>
          </a:ln>
          <a:effectLst/>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7" name="Text Placeholder 6"/>
          <p:cNvSpPr>
            <a:spLocks noGrp="1"/>
          </p:cNvSpPr>
          <p:nvPr>
            <p:ph type="body" sz="quarter" idx="10" hasCustomPrompt="1"/>
          </p:nvPr>
        </p:nvSpPr>
        <p:spPr>
          <a:xfrm>
            <a:off x="1072886" y="4648200"/>
            <a:ext cx="7690114" cy="107315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3"/>
            <a:ext cx="803275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33528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bwMode="auto">
          <a:xfrm>
            <a:off x="0" y="5715000"/>
            <a:ext cx="9144000" cy="1141413"/>
          </a:xfrm>
          <a:prstGeom prst="rect">
            <a:avLst/>
          </a:prstGeom>
          <a:gradFill>
            <a:gsLst>
              <a:gs pos="0">
                <a:schemeClr val="accent5">
                  <a:lumMod val="50000"/>
                  <a:alpha val="30000"/>
                </a:schemeClr>
              </a:gs>
              <a:gs pos="100000">
                <a:schemeClr val="accent5">
                  <a:lumMod val="50000"/>
                </a:schemeClr>
              </a:gs>
            </a:gsLst>
          </a:gradFill>
          <a:ln>
            <a:headEnd type="none" w="med" len="med"/>
            <a:tailEnd type="none" w="med" len="med"/>
          </a:ln>
          <a:effectLst/>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7" name="Text Placeholder 6"/>
          <p:cNvSpPr>
            <a:spLocks noGrp="1"/>
          </p:cNvSpPr>
          <p:nvPr>
            <p:ph type="body" sz="quarter" idx="10" hasCustomPrompt="1"/>
          </p:nvPr>
        </p:nvSpPr>
        <p:spPr>
          <a:xfrm>
            <a:off x="1072886" y="4648200"/>
            <a:ext cx="7690114" cy="107315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457200" indent="-457200" algn="l" defTabSz="914363" rtl="0" eaLnBrk="1" latinLnBrk="0" hangingPunct="1">
        <a:lnSpc>
          <a:spcPct val="90000"/>
        </a:lnSpc>
        <a:spcBef>
          <a:spcPct val="20000"/>
        </a:spcBef>
        <a:buFontTx/>
        <a:buBlip>
          <a:blip r:embed="rId14"/>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854075" indent="-396875" algn="l" defTabSz="914363" rtl="0" eaLnBrk="1" latinLnBrk="0" hangingPunct="1">
        <a:lnSpc>
          <a:spcPct val="90000"/>
        </a:lnSpc>
        <a:spcBef>
          <a:spcPct val="20000"/>
        </a:spcBef>
        <a:buFontTx/>
        <a:buBlip>
          <a:blip r:embed="rId15"/>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404813"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VTHT 1491 </a:t>
            </a:r>
            <a:br>
              <a:rPr dirty="0" smtClean="0"/>
            </a:br>
            <a:r>
              <a:rPr dirty="0" smtClean="0"/>
              <a:t>Special Topics</a:t>
            </a:r>
            <a:br>
              <a:rPr dirty="0" smtClean="0"/>
            </a:br>
            <a:endParaRPr lang="en-US" dirty="0"/>
          </a:p>
        </p:txBody>
      </p:sp>
      <p:sp>
        <p:nvSpPr>
          <p:cNvPr id="4" name="Text Placeholder 3"/>
          <p:cNvSpPr>
            <a:spLocks noGrp="1"/>
          </p:cNvSpPr>
          <p:nvPr>
            <p:ph type="body" sz="quarter" idx="10"/>
          </p:nvPr>
        </p:nvSpPr>
        <p:spPr/>
        <p:txBody>
          <a:bodyPr/>
          <a:lstStyle/>
          <a:p>
            <a:r>
              <a:rPr lang="en-US" sz="9600" dirty="0" smtClean="0"/>
              <a:t>A</a:t>
            </a:r>
            <a:r>
              <a:rPr sz="9600" dirty="0" smtClean="0"/>
              <a:t>cid base balance</a:t>
            </a:r>
            <a:endParaRPr lang="en-US" sz="9600" dirty="0"/>
          </a:p>
        </p:txBody>
      </p:sp>
      <p:pic>
        <p:nvPicPr>
          <p:cNvPr id="5" name="Picture 2"/>
          <p:cNvPicPr>
            <a:picLocks noChangeAspect="1" noChangeArrowheads="1"/>
          </p:cNvPicPr>
          <p:nvPr/>
        </p:nvPicPr>
        <p:blipFill>
          <a:blip r:embed="rId3" cstate="print"/>
          <a:srcRect/>
          <a:stretch>
            <a:fillRect/>
          </a:stretch>
        </p:blipFill>
        <p:spPr>
          <a:xfrm>
            <a:off x="4648200" y="533400"/>
            <a:ext cx="3448050" cy="381000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Metabolic Alkalosis</a:t>
            </a:r>
            <a:endParaRPr lang="en-US" dirty="0"/>
          </a:p>
        </p:txBody>
      </p:sp>
      <p:sp>
        <p:nvSpPr>
          <p:cNvPr id="3" name="Content Placeholder 2"/>
          <p:cNvSpPr>
            <a:spLocks noGrp="1"/>
          </p:cNvSpPr>
          <p:nvPr>
            <p:ph idx="1"/>
          </p:nvPr>
        </p:nvSpPr>
        <p:spPr>
          <a:xfrm>
            <a:off x="304800" y="1096423"/>
            <a:ext cx="8382000" cy="6235553"/>
          </a:xfrm>
        </p:spPr>
        <p:txBody>
          <a:bodyPr/>
          <a:lstStyle/>
          <a:p>
            <a:r>
              <a:rPr lang="en-US" dirty="0" smtClean="0"/>
              <a:t>Disturbance in which acid-base status shifts toward alkaline due to:</a:t>
            </a:r>
          </a:p>
          <a:p>
            <a:pPr lvl="1"/>
            <a:r>
              <a:rPr lang="en-US" dirty="0" smtClean="0"/>
              <a:t>uncompensated loss of acids</a:t>
            </a:r>
          </a:p>
          <a:p>
            <a:pPr lvl="1"/>
            <a:r>
              <a:rPr lang="en-US" dirty="0" smtClean="0"/>
              <a:t>ingestion or retention of excess base</a:t>
            </a:r>
          </a:p>
          <a:p>
            <a:pPr lvl="1"/>
            <a:r>
              <a:rPr lang="en-US" dirty="0" smtClean="0"/>
              <a:t>potassium depletion</a:t>
            </a:r>
          </a:p>
          <a:p>
            <a:pPr lvl="1">
              <a:buNone/>
            </a:pPr>
            <a:endParaRPr lang="en-US" dirty="0" smtClean="0"/>
          </a:p>
          <a:p>
            <a:r>
              <a:rPr lang="en-US" dirty="0" smtClean="0"/>
              <a:t>Caused by:</a:t>
            </a:r>
          </a:p>
          <a:p>
            <a:pPr lvl="1"/>
            <a:r>
              <a:rPr lang="en-US" u="sng" dirty="0" smtClean="0"/>
              <a:t>Vomiting</a:t>
            </a:r>
            <a:r>
              <a:rPr lang="en-US" dirty="0" smtClean="0"/>
              <a:t> </a:t>
            </a:r>
          </a:p>
          <a:p>
            <a:pPr lvl="1"/>
            <a:r>
              <a:rPr lang="en-US" dirty="0" smtClean="0"/>
              <a:t>increased renal absorption</a:t>
            </a:r>
          </a:p>
          <a:p>
            <a:pPr lvl="1">
              <a:buNone/>
            </a:pPr>
            <a:r>
              <a:rPr lang="en-US" dirty="0" smtClean="0"/>
              <a:t>      of bicarbonate (HCO</a:t>
            </a:r>
            <a:r>
              <a:rPr lang="en-US" baseline="-25000" dirty="0" smtClean="0"/>
              <a:t>3</a:t>
            </a:r>
            <a:r>
              <a:rPr lang="en-US" dirty="0" smtClean="0"/>
              <a:t>)</a:t>
            </a:r>
          </a:p>
          <a:p>
            <a:pPr lvl="1"/>
            <a:r>
              <a:rPr lang="en-US" dirty="0" smtClean="0"/>
              <a:t>Diuretic therapy</a:t>
            </a:r>
          </a:p>
          <a:p>
            <a:pPr lvl="1" algn="r"/>
            <a:endParaRPr lang="en-US" dirty="0" smtClean="0"/>
          </a:p>
          <a:p>
            <a:endParaRPr lang="en-US" dirty="0"/>
          </a:p>
        </p:txBody>
      </p:sp>
      <p:pic>
        <p:nvPicPr>
          <p:cNvPr id="9218" name="Picture 2" descr="http://www.cartoonstock.com/newscartoons/cartoonists/sni/lowres/snin108l.jpg"/>
          <p:cNvPicPr>
            <a:picLocks noChangeAspect="1" noChangeArrowheads="1"/>
          </p:cNvPicPr>
          <p:nvPr/>
        </p:nvPicPr>
        <p:blipFill>
          <a:blip r:embed="rId2" cstate="print"/>
          <a:srcRect/>
          <a:stretch>
            <a:fillRect/>
          </a:stretch>
        </p:blipFill>
        <p:spPr bwMode="auto">
          <a:xfrm>
            <a:off x="5410200" y="3124200"/>
            <a:ext cx="3048000" cy="3493409"/>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Treatment for Metabolic Alkalosis</a:t>
            </a:r>
            <a:endParaRPr lang="en-US" dirty="0"/>
          </a:p>
        </p:txBody>
      </p:sp>
      <p:sp>
        <p:nvSpPr>
          <p:cNvPr id="3" name="Content Placeholder 2"/>
          <p:cNvSpPr>
            <a:spLocks noGrp="1"/>
          </p:cNvSpPr>
          <p:nvPr>
            <p:ph idx="1"/>
          </p:nvPr>
        </p:nvSpPr>
        <p:spPr>
          <a:xfrm>
            <a:off x="381000" y="1412875"/>
            <a:ext cx="8382000" cy="4191917"/>
          </a:xfrm>
        </p:spPr>
        <p:txBody>
          <a:bodyPr/>
          <a:lstStyle/>
          <a:p>
            <a:r>
              <a:rPr lang="en-US" dirty="0" smtClean="0"/>
              <a:t>Natural compensation through the respiratory system by hypoventilation, resulting in a mild respiratory acidosis.</a:t>
            </a:r>
          </a:p>
          <a:p>
            <a:pPr>
              <a:buNone/>
            </a:pPr>
            <a:endParaRPr lang="en-US" dirty="0" smtClean="0"/>
          </a:p>
          <a:p>
            <a:r>
              <a:rPr lang="en-US" dirty="0" smtClean="0"/>
              <a:t>If severe enough, metabolic alkalosis should be treated by replacing the missing element</a:t>
            </a:r>
          </a:p>
          <a:p>
            <a:pPr lvl="1"/>
            <a:r>
              <a:rPr lang="en-US" dirty="0" smtClean="0"/>
              <a:t>Potassium replacement if patient is </a:t>
            </a:r>
            <a:r>
              <a:rPr lang="en-US" dirty="0" err="1" smtClean="0"/>
              <a:t>hypokalemic</a:t>
            </a:r>
            <a:endParaRPr lang="en-US" dirty="0" smtClean="0"/>
          </a:p>
          <a:p>
            <a:pPr lvl="1"/>
            <a:r>
              <a:rPr lang="en-US" dirty="0" smtClean="0"/>
              <a:t>Chloride replacement may be necessary in vomiting patient.</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Respiratory Alkalosis</a:t>
            </a:r>
            <a:endParaRPr lang="en-US" dirty="0"/>
          </a:p>
        </p:txBody>
      </p:sp>
      <p:sp>
        <p:nvSpPr>
          <p:cNvPr id="3" name="Content Placeholder 2"/>
          <p:cNvSpPr>
            <a:spLocks noGrp="1"/>
          </p:cNvSpPr>
          <p:nvPr>
            <p:ph idx="1"/>
          </p:nvPr>
        </p:nvSpPr>
        <p:spPr>
          <a:xfrm>
            <a:off x="381000" y="1143000"/>
            <a:ext cx="8610600" cy="6512552"/>
          </a:xfrm>
        </p:spPr>
        <p:txBody>
          <a:bodyPr/>
          <a:lstStyle/>
          <a:p>
            <a:r>
              <a:rPr lang="en-US" dirty="0" smtClean="0"/>
              <a:t>Reduced CO</a:t>
            </a:r>
            <a:r>
              <a:rPr lang="en-US" baseline="-25000" dirty="0" smtClean="0"/>
              <a:t>2</a:t>
            </a:r>
            <a:r>
              <a:rPr lang="en-US" dirty="0" smtClean="0"/>
              <a:t> tension in the ECF caused by excessive excretion of CO</a:t>
            </a:r>
            <a:r>
              <a:rPr lang="en-US" baseline="-25000" dirty="0" smtClean="0"/>
              <a:t>2</a:t>
            </a:r>
            <a:r>
              <a:rPr lang="en-US" dirty="0" smtClean="0"/>
              <a:t> through the lungs (hyperventilation → </a:t>
            </a:r>
            <a:r>
              <a:rPr lang="en-US" dirty="0" err="1" smtClean="0"/>
              <a:t>hypocapnia</a:t>
            </a:r>
            <a:r>
              <a:rPr lang="en-US" dirty="0" smtClean="0"/>
              <a:t>)</a:t>
            </a:r>
          </a:p>
          <a:p>
            <a:pPr lvl="1"/>
            <a:r>
              <a:rPr lang="en-US" dirty="0" smtClean="0"/>
              <a:t>Excessive controlled ventilation</a:t>
            </a:r>
          </a:p>
          <a:p>
            <a:r>
              <a:rPr lang="en-US" dirty="0" smtClean="0"/>
              <a:t>Conditions commonly associated with  respiratory alkalosis include: </a:t>
            </a:r>
          </a:p>
          <a:p>
            <a:pPr lvl="1"/>
            <a:r>
              <a:rPr lang="en-US" sz="2400" dirty="0" smtClean="0"/>
              <a:t>Pain/excitement (stimulation of spontaneous hyperventilation)  </a:t>
            </a:r>
          </a:p>
          <a:p>
            <a:pPr lvl="1"/>
            <a:r>
              <a:rPr lang="en-US" sz="2400" dirty="0" smtClean="0"/>
              <a:t>Hypoxia</a:t>
            </a:r>
          </a:p>
          <a:p>
            <a:pPr lvl="1"/>
            <a:r>
              <a:rPr lang="en-US" sz="2400" dirty="0" smtClean="0"/>
              <a:t>Fever</a:t>
            </a:r>
          </a:p>
          <a:p>
            <a:pPr lvl="1"/>
            <a:r>
              <a:rPr lang="en-US" sz="2400" dirty="0" smtClean="0"/>
              <a:t>Poisoning</a:t>
            </a:r>
          </a:p>
          <a:p>
            <a:pPr lvl="1"/>
            <a:r>
              <a:rPr lang="en-US" sz="2400" dirty="0" smtClean="0"/>
              <a:t>CNS disease</a:t>
            </a:r>
          </a:p>
          <a:p>
            <a:pPr lvl="1"/>
            <a:r>
              <a:rPr lang="en-US" sz="2400" dirty="0" smtClean="0"/>
              <a:t>Pulmonary embolism/edema</a:t>
            </a:r>
          </a:p>
          <a:p>
            <a:pPr lvl="1"/>
            <a:r>
              <a:rPr lang="en-US" sz="2400" dirty="0" smtClean="0"/>
              <a:t>High environmental temperatures</a:t>
            </a:r>
          </a:p>
          <a:p>
            <a:pPr lvl="1">
              <a:buNone/>
            </a:pPr>
            <a:endParaRPr lang="en-US" sz="2400" dirty="0" smtClean="0"/>
          </a:p>
          <a:p>
            <a:pPr lvl="1"/>
            <a:endParaRPr lang="en-US" dirty="0"/>
          </a:p>
        </p:txBody>
      </p:sp>
      <p:pic>
        <p:nvPicPr>
          <p:cNvPr id="7170" name="Picture 2" descr="http://www.girl.com.au/graphics/up_dug.jpg"/>
          <p:cNvPicPr>
            <a:picLocks noChangeAspect="1" noChangeArrowheads="1"/>
          </p:cNvPicPr>
          <p:nvPr/>
        </p:nvPicPr>
        <p:blipFill>
          <a:blip r:embed="rId2" cstate="print"/>
          <a:srcRect/>
          <a:stretch>
            <a:fillRect/>
          </a:stretch>
        </p:blipFill>
        <p:spPr bwMode="auto">
          <a:xfrm>
            <a:off x="6019800" y="4467562"/>
            <a:ext cx="2124075" cy="2390438"/>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lgn="ctr"/>
            <a:r>
              <a:rPr lang="en-US" dirty="0" smtClean="0"/>
              <a:t>Clinical Signs and Treatment for Respiratory Alkalosis</a:t>
            </a:r>
            <a:endParaRPr lang="en-US" dirty="0"/>
          </a:p>
        </p:txBody>
      </p:sp>
      <p:sp>
        <p:nvSpPr>
          <p:cNvPr id="3" name="Content Placeholder 2"/>
          <p:cNvSpPr>
            <a:spLocks noGrp="1"/>
          </p:cNvSpPr>
          <p:nvPr>
            <p:ph idx="1"/>
          </p:nvPr>
        </p:nvSpPr>
        <p:spPr>
          <a:xfrm>
            <a:off x="381000" y="1600200"/>
            <a:ext cx="8382000" cy="5066002"/>
          </a:xfrm>
        </p:spPr>
        <p:txBody>
          <a:bodyPr/>
          <a:lstStyle/>
          <a:p>
            <a:r>
              <a:rPr lang="en-US" u="sng" dirty="0" smtClean="0"/>
              <a:t>Clinical signs</a:t>
            </a:r>
            <a:r>
              <a:rPr lang="en-US" dirty="0" smtClean="0"/>
              <a:t> may include tachycardia and ECG abnormalities.</a:t>
            </a:r>
          </a:p>
          <a:p>
            <a:r>
              <a:rPr lang="en-US" dirty="0" smtClean="0"/>
              <a:t>Natural compensation of the body with time through the kidneys may occur (rare)</a:t>
            </a:r>
          </a:p>
          <a:p>
            <a:r>
              <a:rPr lang="en-US" dirty="0" smtClean="0"/>
              <a:t>Respiratory alkalosis can be </a:t>
            </a:r>
            <a:r>
              <a:rPr lang="en-US" u="sng" dirty="0" smtClean="0"/>
              <a:t>treated</a:t>
            </a:r>
            <a:r>
              <a:rPr lang="en-US" dirty="0" smtClean="0"/>
              <a:t> by:</a:t>
            </a:r>
          </a:p>
          <a:p>
            <a:pPr lvl="1"/>
            <a:r>
              <a:rPr lang="en-US" dirty="0" smtClean="0"/>
              <a:t>Decreasing the volume of O</a:t>
            </a:r>
            <a:r>
              <a:rPr lang="en-US" baseline="-25000" dirty="0" smtClean="0"/>
              <a:t>2</a:t>
            </a:r>
            <a:r>
              <a:rPr lang="en-US" dirty="0" smtClean="0"/>
              <a:t> being administered if patient is being ventilated.</a:t>
            </a:r>
          </a:p>
          <a:p>
            <a:pPr lvl="1"/>
            <a:r>
              <a:rPr lang="en-US" dirty="0" smtClean="0"/>
              <a:t>If patient is breathing spontaneously, assess and treat the cause of hyperventilation (e.g. light anesthesia or pain).</a:t>
            </a:r>
            <a:r>
              <a:rPr lang="en-US" baseline="-25000" dirty="0" smtClean="0"/>
              <a:t> </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lgn="ctr"/>
            <a:r>
              <a:rPr lang="en-US" dirty="0" smtClean="0"/>
              <a:t>Fluid Therapy and Acid-Base Imbalances</a:t>
            </a:r>
            <a:endParaRPr lang="en-US" dirty="0"/>
          </a:p>
        </p:txBody>
      </p:sp>
      <p:sp>
        <p:nvSpPr>
          <p:cNvPr id="3" name="Content Placeholder 2"/>
          <p:cNvSpPr>
            <a:spLocks noGrp="1"/>
          </p:cNvSpPr>
          <p:nvPr>
            <p:ph idx="1"/>
          </p:nvPr>
        </p:nvSpPr>
        <p:spPr>
          <a:xfrm>
            <a:off x="304800" y="1676400"/>
            <a:ext cx="8839200" cy="5736955"/>
          </a:xfrm>
        </p:spPr>
        <p:txBody>
          <a:bodyPr/>
          <a:lstStyle/>
          <a:p>
            <a:r>
              <a:rPr lang="en-US" dirty="0" smtClean="0"/>
              <a:t>We cannot understand or treat imbalances of water (fluids), electrolytes, and acid-base balance in isolation from each other because each of these frequently affects the other two.</a:t>
            </a:r>
          </a:p>
          <a:p>
            <a:r>
              <a:rPr lang="en-US" dirty="0" smtClean="0"/>
              <a:t>Primary electrolytes of body include sodium, potassium, chloride, phosphate, and bicarbonate.</a:t>
            </a:r>
          </a:p>
          <a:p>
            <a:pPr lvl="1"/>
            <a:r>
              <a:rPr lang="en-US" dirty="0" smtClean="0"/>
              <a:t>Primary </a:t>
            </a:r>
            <a:r>
              <a:rPr lang="en-US" dirty="0" err="1" smtClean="0"/>
              <a:t>cation</a:t>
            </a:r>
            <a:r>
              <a:rPr lang="en-US" dirty="0" smtClean="0"/>
              <a:t> of ICF = K+</a:t>
            </a:r>
          </a:p>
          <a:p>
            <a:pPr lvl="1"/>
            <a:r>
              <a:rPr lang="en-US" dirty="0" smtClean="0"/>
              <a:t>Primary anion of ICF = Ph-</a:t>
            </a:r>
          </a:p>
          <a:p>
            <a:pPr lvl="1"/>
            <a:r>
              <a:rPr lang="en-US" dirty="0" smtClean="0"/>
              <a:t>Primary </a:t>
            </a:r>
            <a:r>
              <a:rPr lang="en-US" dirty="0" err="1" smtClean="0"/>
              <a:t>cation</a:t>
            </a:r>
            <a:r>
              <a:rPr lang="en-US" dirty="0" smtClean="0"/>
              <a:t> of ECF = Na+</a:t>
            </a:r>
          </a:p>
          <a:p>
            <a:pPr lvl="1"/>
            <a:r>
              <a:rPr lang="en-US" dirty="0" smtClean="0"/>
              <a:t>Primary anion of ECF = </a:t>
            </a:r>
            <a:r>
              <a:rPr lang="en-US" dirty="0" err="1" smtClean="0"/>
              <a:t>Cl</a:t>
            </a:r>
            <a:r>
              <a:rPr lang="en-US" dirty="0" smtClean="0"/>
              <a:t>-</a:t>
            </a:r>
          </a:p>
          <a:p>
            <a:r>
              <a:rPr lang="en-US" dirty="0" smtClean="0"/>
              <a:t>Should all be kept in a constant state of balance.</a:t>
            </a:r>
          </a:p>
          <a:p>
            <a:endParaRPr lang="en-US" dirty="0"/>
          </a:p>
        </p:txBody>
      </p:sp>
      <p:pic>
        <p:nvPicPr>
          <p:cNvPr id="5122" name="Picture 2" descr="http://barfblog.foodsafety.ksu.edu/DogObedienceTraining.jpg"/>
          <p:cNvPicPr>
            <a:picLocks noChangeAspect="1" noChangeArrowheads="1"/>
          </p:cNvPicPr>
          <p:nvPr/>
        </p:nvPicPr>
        <p:blipFill>
          <a:blip r:embed="rId2" cstate="print"/>
          <a:srcRect/>
          <a:stretch>
            <a:fillRect/>
          </a:stretch>
        </p:blipFill>
        <p:spPr bwMode="auto">
          <a:xfrm>
            <a:off x="6019800" y="4419600"/>
            <a:ext cx="1905000" cy="1814513"/>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pPr algn="ctr"/>
            <a:r>
              <a:rPr lang="en-US" sz="4400" dirty="0" smtClean="0"/>
              <a:t>Relationships among fluid, electrolyte, and acid-base imbalances.</a:t>
            </a:r>
            <a:endParaRPr lang="en-US" sz="4400" dirty="0"/>
          </a:p>
        </p:txBody>
      </p:sp>
      <p:graphicFrame>
        <p:nvGraphicFramePr>
          <p:cNvPr id="4" name="Content Placeholder 3"/>
          <p:cNvGraphicFramePr>
            <a:graphicFrameLocks noGrp="1"/>
          </p:cNvGraphicFramePr>
          <p:nvPr>
            <p:ph idx="1"/>
          </p:nvPr>
        </p:nvGraphicFramePr>
        <p:xfrm>
          <a:off x="1676400" y="2057400"/>
          <a:ext cx="6324600" cy="2260600"/>
        </p:xfrm>
        <a:graphic>
          <a:graphicData uri="http://schemas.openxmlformats.org/drawingml/2006/table">
            <a:tbl>
              <a:tblPr firstRow="1" bandRow="1">
                <a:tableStyleId>{5C22544A-7EE6-4342-B048-85BDC9FD1C3A}</a:tableStyleId>
              </a:tblPr>
              <a:tblGrid>
                <a:gridCol w="1379855"/>
                <a:gridCol w="1678623"/>
                <a:gridCol w="3266122"/>
              </a:tblGrid>
              <a:tr h="370840">
                <a:tc>
                  <a:txBody>
                    <a:bodyPr/>
                    <a:lstStyle/>
                    <a:p>
                      <a:r>
                        <a:rPr lang="en-US" dirty="0" smtClean="0"/>
                        <a:t>Cause</a:t>
                      </a:r>
                      <a:endParaRPr lang="en-US" dirty="0"/>
                    </a:p>
                  </a:txBody>
                  <a:tcPr/>
                </a:tc>
                <a:tc>
                  <a:txBody>
                    <a:bodyPr/>
                    <a:lstStyle/>
                    <a:p>
                      <a:r>
                        <a:rPr lang="en-US" dirty="0" smtClean="0"/>
                        <a:t>Potential</a:t>
                      </a:r>
                      <a:r>
                        <a:rPr lang="en-US" baseline="0" dirty="0" smtClean="0"/>
                        <a:t> Effect</a:t>
                      </a:r>
                      <a:endParaRPr lang="en-US" dirty="0"/>
                    </a:p>
                  </a:txBody>
                  <a:tcPr/>
                </a:tc>
                <a:tc>
                  <a:txBody>
                    <a:bodyPr/>
                    <a:lstStyle/>
                    <a:p>
                      <a:r>
                        <a:rPr lang="en-US" dirty="0" smtClean="0"/>
                        <a:t>Reason</a:t>
                      </a:r>
                      <a:endParaRPr lang="en-US" dirty="0"/>
                    </a:p>
                  </a:txBody>
                  <a:tcPr/>
                </a:tc>
              </a:tr>
              <a:tr h="370840">
                <a:tc>
                  <a:txBody>
                    <a:bodyPr/>
                    <a:lstStyle/>
                    <a:p>
                      <a:r>
                        <a:rPr lang="en-US" sz="1600" dirty="0" err="1" smtClean="0"/>
                        <a:t>Hypovolemia</a:t>
                      </a:r>
                      <a:endParaRPr lang="en-US" sz="1600" dirty="0"/>
                    </a:p>
                  </a:txBody>
                  <a:tcPr/>
                </a:tc>
                <a:tc>
                  <a:txBody>
                    <a:bodyPr/>
                    <a:lstStyle/>
                    <a:p>
                      <a:r>
                        <a:rPr lang="en-US" sz="1600" dirty="0" smtClean="0"/>
                        <a:t>Alkalosis</a:t>
                      </a:r>
                      <a:endParaRPr lang="en-US" sz="1600" dirty="0"/>
                    </a:p>
                  </a:txBody>
                  <a:tcPr/>
                </a:tc>
                <a:tc>
                  <a:txBody>
                    <a:bodyPr/>
                    <a:lstStyle/>
                    <a:p>
                      <a:pPr algn="l"/>
                      <a:r>
                        <a:rPr lang="en-US" sz="1600" dirty="0" smtClean="0"/>
                        <a:t>More Na+ is reabsorbed by kidneys while more H+</a:t>
                      </a:r>
                      <a:r>
                        <a:rPr lang="en-US" sz="1600" baseline="0" dirty="0" smtClean="0"/>
                        <a:t> is secreted; pH of ECF increases</a:t>
                      </a:r>
                      <a:endParaRPr lang="en-US" sz="1600" dirty="0"/>
                    </a:p>
                  </a:txBody>
                  <a:tcPr/>
                </a:tc>
              </a:tr>
              <a:tr h="370840">
                <a:tc>
                  <a:txBody>
                    <a:bodyPr/>
                    <a:lstStyle/>
                    <a:p>
                      <a:r>
                        <a:rPr lang="en-US" sz="1600" dirty="0" err="1" smtClean="0"/>
                        <a:t>Hypervolemia</a:t>
                      </a:r>
                      <a:endParaRPr lang="en-US" sz="1600" dirty="0"/>
                    </a:p>
                  </a:txBody>
                  <a:tcPr/>
                </a:tc>
                <a:tc>
                  <a:txBody>
                    <a:bodyPr/>
                    <a:lstStyle/>
                    <a:p>
                      <a:r>
                        <a:rPr lang="en-US" sz="1600" dirty="0" smtClean="0"/>
                        <a:t>Acidosis</a:t>
                      </a:r>
                      <a:endParaRPr lang="en-US" sz="1600" dirty="0"/>
                    </a:p>
                  </a:txBody>
                  <a:tcPr/>
                </a:tc>
                <a:tc>
                  <a:txBody>
                    <a:bodyPr/>
                    <a:lstStyle/>
                    <a:p>
                      <a:r>
                        <a:rPr lang="en-US" sz="1600" dirty="0" smtClean="0"/>
                        <a:t>Less Na+ is reabsorbed and decreased</a:t>
                      </a:r>
                      <a:r>
                        <a:rPr lang="en-US" sz="1600" baseline="0" dirty="0" smtClean="0"/>
                        <a:t> H+ is secreted into renal tubules; H+ retained in ECF causes acidosis (decreased pH)</a:t>
                      </a:r>
                      <a:endParaRPr lang="en-US" sz="1600" dirty="0"/>
                    </a:p>
                  </a:txBody>
                  <a:tcPr/>
                </a:tc>
              </a:tr>
            </a:tbl>
          </a:graphicData>
        </a:graphic>
      </p:graphicFrame>
      <p:pic>
        <p:nvPicPr>
          <p:cNvPr id="4098" name="Picture 2" descr="http://zef.me/wp-content/uploads/2008/02/funny-cat.jpg"/>
          <p:cNvPicPr>
            <a:picLocks noChangeAspect="1" noChangeArrowheads="1"/>
          </p:cNvPicPr>
          <p:nvPr/>
        </p:nvPicPr>
        <p:blipFill>
          <a:blip r:embed="rId2" cstate="print"/>
          <a:srcRect/>
          <a:stretch>
            <a:fillRect/>
          </a:stretch>
        </p:blipFill>
        <p:spPr bwMode="auto">
          <a:xfrm>
            <a:off x="914400" y="3962400"/>
            <a:ext cx="3124200" cy="266736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pPr algn="ctr"/>
            <a:r>
              <a:rPr lang="en-US" sz="4400" dirty="0" smtClean="0"/>
              <a:t>Correction of Acidosis with Fluid Therapy (Ringer’s Lactate Solution)</a:t>
            </a:r>
            <a:endParaRPr lang="en-US" sz="4400" dirty="0"/>
          </a:p>
        </p:txBody>
      </p:sp>
      <p:sp>
        <p:nvSpPr>
          <p:cNvPr id="3" name="Content Placeholder 2"/>
          <p:cNvSpPr>
            <a:spLocks noGrp="1"/>
          </p:cNvSpPr>
          <p:nvPr>
            <p:ph idx="1"/>
          </p:nvPr>
        </p:nvSpPr>
        <p:spPr>
          <a:xfrm>
            <a:off x="381000" y="1447800"/>
            <a:ext cx="8382000" cy="5195268"/>
          </a:xfrm>
        </p:spPr>
        <p:txBody>
          <a:bodyPr/>
          <a:lstStyle/>
          <a:p>
            <a:r>
              <a:rPr lang="en-US" b="1" u="sng" dirty="0" smtClean="0"/>
              <a:t>Acidosis</a:t>
            </a:r>
            <a:r>
              <a:rPr lang="en-US" dirty="0" smtClean="0"/>
              <a:t> is commonly treated with Ringer’s Lactate solution which includes:</a:t>
            </a:r>
          </a:p>
          <a:p>
            <a:pPr lvl="1"/>
            <a:r>
              <a:rPr lang="en-US" dirty="0" smtClean="0"/>
              <a:t>Sodium (Na+) to rebuild ECF volume</a:t>
            </a:r>
          </a:p>
          <a:p>
            <a:pPr lvl="1"/>
            <a:r>
              <a:rPr lang="en-US" dirty="0" smtClean="0"/>
              <a:t>Potassium (K+) to rebuild ICF volume</a:t>
            </a:r>
          </a:p>
          <a:p>
            <a:pPr lvl="1"/>
            <a:r>
              <a:rPr lang="en-US" dirty="0" smtClean="0"/>
              <a:t>Lactate to balance </a:t>
            </a:r>
            <a:r>
              <a:rPr lang="en-US" dirty="0" err="1" smtClean="0"/>
              <a:t>cations</a:t>
            </a:r>
            <a:endParaRPr lang="en-US" dirty="0" smtClean="0"/>
          </a:p>
          <a:p>
            <a:pPr lvl="1"/>
            <a:r>
              <a:rPr lang="en-US" dirty="0" smtClean="0"/>
              <a:t>Just enough glucose to make solution isotonic</a:t>
            </a:r>
          </a:p>
          <a:p>
            <a:r>
              <a:rPr lang="en-US" dirty="0" smtClean="0"/>
              <a:t>Ringer’s Lactate must be administered very cautiously with close monitoring of blood pH to avoid causing a pH imbalance opposite of the one that was meant to be </a:t>
            </a:r>
            <a:r>
              <a:rPr lang="en-US" dirty="0" err="1" smtClean="0"/>
              <a:t>coreected</a:t>
            </a:r>
            <a:r>
              <a:rPr lang="en-US" dirty="0" smtClean="0"/>
              <a:t>.</a:t>
            </a:r>
          </a:p>
          <a:p>
            <a:r>
              <a:rPr lang="en-US" u="sng" dirty="0" smtClean="0"/>
              <a:t>Too much Ringer’s Lactate can cause alkalosis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29595"/>
          </a:xfrm>
        </p:spPr>
        <p:txBody>
          <a:bodyPr/>
          <a:lstStyle/>
          <a:p>
            <a:pPr algn="ctr"/>
            <a:r>
              <a:rPr lang="en-US" dirty="0" smtClean="0"/>
              <a:t>Correction of Alkalosis with Fluid Therapy (</a:t>
            </a:r>
            <a:r>
              <a:rPr lang="en-US" dirty="0" err="1" smtClean="0"/>
              <a:t>KCl</a:t>
            </a:r>
            <a:r>
              <a:rPr lang="en-US" dirty="0" smtClean="0"/>
              <a:t>)</a:t>
            </a:r>
            <a:endParaRPr lang="en-US" dirty="0"/>
          </a:p>
        </p:txBody>
      </p:sp>
      <p:sp>
        <p:nvSpPr>
          <p:cNvPr id="3" name="Content Placeholder 2"/>
          <p:cNvSpPr>
            <a:spLocks noGrp="1"/>
          </p:cNvSpPr>
          <p:nvPr>
            <p:ph idx="1"/>
          </p:nvPr>
        </p:nvSpPr>
        <p:spPr>
          <a:xfrm>
            <a:off x="381000" y="1687354"/>
            <a:ext cx="8382000" cy="5170646"/>
          </a:xfrm>
        </p:spPr>
        <p:txBody>
          <a:bodyPr/>
          <a:lstStyle/>
          <a:p>
            <a:r>
              <a:rPr lang="en-US" b="1" u="sng" dirty="0" smtClean="0"/>
              <a:t>Alkalosis</a:t>
            </a:r>
            <a:r>
              <a:rPr lang="en-US" dirty="0" smtClean="0"/>
              <a:t> is commonly treated using potassium chloride (</a:t>
            </a:r>
            <a:r>
              <a:rPr lang="en-US" dirty="0" err="1" smtClean="0"/>
              <a:t>KCl</a:t>
            </a:r>
            <a:r>
              <a:rPr lang="en-US" dirty="0" smtClean="0"/>
              <a:t>).  </a:t>
            </a:r>
          </a:p>
          <a:p>
            <a:r>
              <a:rPr lang="en-US" dirty="0" err="1" smtClean="0"/>
              <a:t>KCl</a:t>
            </a:r>
            <a:r>
              <a:rPr lang="en-US" dirty="0" smtClean="0"/>
              <a:t> must be administered </a:t>
            </a:r>
            <a:r>
              <a:rPr lang="en-US" u="sng" dirty="0" smtClean="0"/>
              <a:t>very</a:t>
            </a:r>
            <a:r>
              <a:rPr lang="en-US" dirty="0" smtClean="0"/>
              <a:t> </a:t>
            </a:r>
            <a:r>
              <a:rPr lang="en-US" u="sng" dirty="0" smtClean="0"/>
              <a:t>carefully</a:t>
            </a:r>
            <a:r>
              <a:rPr lang="en-US" dirty="0" smtClean="0"/>
              <a:t> because potassium ions can cause painful venous spasms</a:t>
            </a:r>
          </a:p>
          <a:p>
            <a:r>
              <a:rPr lang="en-US" dirty="0" smtClean="0"/>
              <a:t>Even a small potassium excess can lead to cardiac arrest</a:t>
            </a:r>
          </a:p>
          <a:p>
            <a:r>
              <a:rPr lang="en-US" dirty="0" smtClean="0"/>
              <a:t>High potassium solutions should never be given to patients in renal failure or with unknown renal status because absence of renal excretion of potassium can bring on lethal </a:t>
            </a:r>
            <a:r>
              <a:rPr lang="en-US" dirty="0" err="1" smtClean="0"/>
              <a:t>hyperkalemia</a:t>
            </a:r>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pPr algn="ctr"/>
            <a:r>
              <a:rPr lang="en-US" sz="4000" dirty="0" smtClean="0"/>
              <a:t>Other relationships among fluid, electrolyte and acid-base imbalances:</a:t>
            </a:r>
            <a:endParaRPr lang="en-US" sz="4000" dirty="0"/>
          </a:p>
        </p:txBody>
      </p:sp>
      <p:sp>
        <p:nvSpPr>
          <p:cNvPr id="3" name="Content Placeholder 2"/>
          <p:cNvSpPr>
            <a:spLocks noGrp="1"/>
          </p:cNvSpPr>
          <p:nvPr>
            <p:ph idx="1"/>
          </p:nvPr>
        </p:nvSpPr>
        <p:spPr>
          <a:xfrm>
            <a:off x="381000" y="1412875"/>
            <a:ext cx="8382000" cy="984885"/>
          </a:xfrm>
        </p:spPr>
        <p:txBody>
          <a:bodyPr/>
          <a:lstStyle/>
          <a:p>
            <a:pPr>
              <a:buNone/>
            </a:pPr>
            <a:endParaRPr lang="en-US" dirty="0" smtClean="0"/>
          </a:p>
          <a:p>
            <a:endParaRPr lang="en-US" dirty="0"/>
          </a:p>
        </p:txBody>
      </p:sp>
      <p:graphicFrame>
        <p:nvGraphicFramePr>
          <p:cNvPr id="4" name="Table 3"/>
          <p:cNvGraphicFramePr>
            <a:graphicFrameLocks noGrp="1"/>
          </p:cNvGraphicFramePr>
          <p:nvPr/>
        </p:nvGraphicFramePr>
        <p:xfrm>
          <a:off x="1371600" y="1524000"/>
          <a:ext cx="6366193" cy="4465320"/>
        </p:xfrm>
        <a:graphic>
          <a:graphicData uri="http://schemas.openxmlformats.org/drawingml/2006/table">
            <a:tbl>
              <a:tblPr firstRow="1" bandRow="1">
                <a:tableStyleId>{5C22544A-7EE6-4342-B048-85BDC9FD1C3A}</a:tableStyleId>
              </a:tblPr>
              <a:tblGrid>
                <a:gridCol w="1717993"/>
                <a:gridCol w="1905000"/>
                <a:gridCol w="2743200"/>
              </a:tblGrid>
              <a:tr h="370840">
                <a:tc>
                  <a:txBody>
                    <a:bodyPr/>
                    <a:lstStyle/>
                    <a:p>
                      <a:r>
                        <a:rPr lang="en-US" dirty="0" smtClean="0"/>
                        <a:t>Cause</a:t>
                      </a:r>
                      <a:endParaRPr lang="en-US" dirty="0"/>
                    </a:p>
                  </a:txBody>
                  <a:tcPr/>
                </a:tc>
                <a:tc>
                  <a:txBody>
                    <a:bodyPr/>
                    <a:lstStyle/>
                    <a:p>
                      <a:r>
                        <a:rPr lang="en-US" dirty="0" smtClean="0"/>
                        <a:t>Potential Effect</a:t>
                      </a:r>
                      <a:endParaRPr lang="en-US" dirty="0"/>
                    </a:p>
                  </a:txBody>
                  <a:tcPr/>
                </a:tc>
                <a:tc>
                  <a:txBody>
                    <a:bodyPr/>
                    <a:lstStyle/>
                    <a:p>
                      <a:r>
                        <a:rPr lang="en-US" dirty="0" smtClean="0"/>
                        <a:t>Reason</a:t>
                      </a:r>
                      <a:endParaRPr lang="en-US" dirty="0"/>
                    </a:p>
                  </a:txBody>
                  <a:tcPr/>
                </a:tc>
              </a:tr>
              <a:tr h="370840">
                <a:tc>
                  <a:txBody>
                    <a:bodyPr/>
                    <a:lstStyle/>
                    <a:p>
                      <a:r>
                        <a:rPr lang="en-US" sz="1400" dirty="0" smtClean="0"/>
                        <a:t>Acidosis</a:t>
                      </a:r>
                      <a:endParaRPr lang="en-US" sz="1400" dirty="0"/>
                    </a:p>
                  </a:txBody>
                  <a:tcPr/>
                </a:tc>
                <a:tc>
                  <a:txBody>
                    <a:bodyPr/>
                    <a:lstStyle/>
                    <a:p>
                      <a:r>
                        <a:rPr lang="en-US" sz="1400" dirty="0" err="1" smtClean="0"/>
                        <a:t>Hyperkalemia</a:t>
                      </a:r>
                      <a:endParaRPr lang="en-US" sz="1400" dirty="0"/>
                    </a:p>
                  </a:txBody>
                  <a:tcPr/>
                </a:tc>
                <a:tc>
                  <a:txBody>
                    <a:bodyPr/>
                    <a:lstStyle/>
                    <a:p>
                      <a:r>
                        <a:rPr lang="en-US" sz="1400" dirty="0" smtClean="0"/>
                        <a:t>H+ diffuses into cells and displaces K+; K+ leaves ICF, K+ concentration in ECF increases</a:t>
                      </a:r>
                      <a:endParaRPr lang="en-US" sz="1400" dirty="0"/>
                    </a:p>
                  </a:txBody>
                  <a:tcPr/>
                </a:tc>
              </a:tr>
              <a:tr h="370840">
                <a:tc>
                  <a:txBody>
                    <a:bodyPr/>
                    <a:lstStyle/>
                    <a:p>
                      <a:r>
                        <a:rPr lang="en-US" sz="1400" dirty="0" err="1" smtClean="0"/>
                        <a:t>Hyperkalemia</a:t>
                      </a:r>
                      <a:endParaRPr lang="en-US" sz="1400" dirty="0"/>
                    </a:p>
                  </a:txBody>
                  <a:tcPr/>
                </a:tc>
                <a:tc>
                  <a:txBody>
                    <a:bodyPr/>
                    <a:lstStyle/>
                    <a:p>
                      <a:r>
                        <a:rPr lang="en-US" sz="1400" dirty="0" smtClean="0"/>
                        <a:t>Acidosis</a:t>
                      </a:r>
                      <a:endParaRPr lang="en-US" sz="1400" dirty="0"/>
                    </a:p>
                  </a:txBody>
                  <a:tcPr/>
                </a:tc>
                <a:tc>
                  <a:txBody>
                    <a:bodyPr/>
                    <a:lstStyle/>
                    <a:p>
                      <a:r>
                        <a:rPr lang="en-US" sz="1400" dirty="0" smtClean="0"/>
                        <a:t>Opposite</a:t>
                      </a:r>
                      <a:r>
                        <a:rPr lang="en-US" sz="1400" baseline="0" dirty="0" smtClean="0"/>
                        <a:t> from above</a:t>
                      </a:r>
                      <a:endParaRPr lang="en-US" sz="1400" dirty="0"/>
                    </a:p>
                  </a:txBody>
                  <a:tcPr/>
                </a:tc>
              </a:tr>
              <a:tr h="370840">
                <a:tc>
                  <a:txBody>
                    <a:bodyPr/>
                    <a:lstStyle/>
                    <a:p>
                      <a:r>
                        <a:rPr lang="en-US" sz="1400" dirty="0" smtClean="0"/>
                        <a:t>Alkalosis</a:t>
                      </a:r>
                      <a:endParaRPr lang="en-US" sz="1400" dirty="0"/>
                    </a:p>
                  </a:txBody>
                  <a:tcPr/>
                </a:tc>
                <a:tc>
                  <a:txBody>
                    <a:bodyPr/>
                    <a:lstStyle/>
                    <a:p>
                      <a:r>
                        <a:rPr lang="en-US" sz="1400" dirty="0" err="1" smtClean="0"/>
                        <a:t>Hypokalemia</a:t>
                      </a:r>
                      <a:endParaRPr lang="en-US" sz="1400" dirty="0"/>
                    </a:p>
                  </a:txBody>
                  <a:tcPr/>
                </a:tc>
                <a:tc>
                  <a:txBody>
                    <a:bodyPr/>
                    <a:lstStyle/>
                    <a:p>
                      <a:r>
                        <a:rPr lang="en-US" sz="1400" dirty="0" smtClean="0"/>
                        <a:t>H+ diffuses from ICF</a:t>
                      </a:r>
                      <a:r>
                        <a:rPr lang="en-US" sz="1400" baseline="0" dirty="0" smtClean="0"/>
                        <a:t> to ECF. More K+ remains in the ICF to compensate for the H+ loss, causing drop in ECF K+</a:t>
                      </a:r>
                      <a:endParaRPr lang="en-US" sz="1400" dirty="0"/>
                    </a:p>
                  </a:txBody>
                  <a:tcPr/>
                </a:tc>
              </a:tr>
              <a:tr h="370840">
                <a:tc>
                  <a:txBody>
                    <a:bodyPr/>
                    <a:lstStyle/>
                    <a:p>
                      <a:r>
                        <a:rPr lang="en-US" sz="1400" dirty="0" err="1" smtClean="0"/>
                        <a:t>Hypokalemia</a:t>
                      </a:r>
                      <a:endParaRPr lang="en-US" sz="1400" dirty="0"/>
                    </a:p>
                  </a:txBody>
                  <a:tcPr/>
                </a:tc>
                <a:tc>
                  <a:txBody>
                    <a:bodyPr/>
                    <a:lstStyle/>
                    <a:p>
                      <a:r>
                        <a:rPr lang="en-US" sz="1400" dirty="0" smtClean="0"/>
                        <a:t>Alkalosis</a:t>
                      </a:r>
                      <a:endParaRPr lang="en-US" sz="1400" dirty="0"/>
                    </a:p>
                  </a:txBody>
                  <a:tcPr/>
                </a:tc>
                <a:tc>
                  <a:txBody>
                    <a:bodyPr/>
                    <a:lstStyle/>
                    <a:p>
                      <a:r>
                        <a:rPr lang="en-US" sz="1400" dirty="0" smtClean="0"/>
                        <a:t>Opposite from above</a:t>
                      </a:r>
                      <a:endParaRPr lang="en-US" sz="1400" dirty="0"/>
                    </a:p>
                  </a:txBody>
                  <a:tcPr/>
                </a:tc>
              </a:tr>
              <a:tr h="370840">
                <a:tc>
                  <a:txBody>
                    <a:bodyPr/>
                    <a:lstStyle/>
                    <a:p>
                      <a:r>
                        <a:rPr lang="en-US" sz="1400" dirty="0" smtClean="0"/>
                        <a:t>Acidosis</a:t>
                      </a:r>
                      <a:endParaRPr lang="en-US" sz="1400" dirty="0"/>
                    </a:p>
                  </a:txBody>
                  <a:tcPr/>
                </a:tc>
                <a:tc>
                  <a:txBody>
                    <a:bodyPr/>
                    <a:lstStyle/>
                    <a:p>
                      <a:r>
                        <a:rPr lang="en-US" sz="1400" dirty="0" err="1" smtClean="0"/>
                        <a:t>Hyperhloremia</a:t>
                      </a:r>
                      <a:endParaRPr lang="en-US" sz="1400" dirty="0"/>
                    </a:p>
                  </a:txBody>
                  <a:tcPr/>
                </a:tc>
                <a:tc>
                  <a:txBody>
                    <a:bodyPr/>
                    <a:lstStyle/>
                    <a:p>
                      <a:r>
                        <a:rPr lang="en-US" sz="1400" dirty="0" smtClean="0"/>
                        <a:t>More </a:t>
                      </a:r>
                      <a:r>
                        <a:rPr lang="en-US" sz="1400" dirty="0" err="1" smtClean="0"/>
                        <a:t>Cl</a:t>
                      </a:r>
                      <a:r>
                        <a:rPr lang="en-US" sz="1400" dirty="0" smtClean="0"/>
                        <a:t>- is excreted as ammonium</a:t>
                      </a:r>
                      <a:r>
                        <a:rPr lang="en-US" sz="1400" baseline="0" dirty="0" smtClean="0"/>
                        <a:t> chloride to buffer excess acid in renal tubules, leaving less </a:t>
                      </a:r>
                      <a:r>
                        <a:rPr lang="en-US" sz="1400" baseline="0" dirty="0" err="1" smtClean="0"/>
                        <a:t>Cl</a:t>
                      </a:r>
                      <a:r>
                        <a:rPr lang="en-US" sz="1400" baseline="0" dirty="0" smtClean="0"/>
                        <a:t>- in the ECF.</a:t>
                      </a:r>
                      <a:endParaRPr lang="en-US" sz="1400" dirty="0"/>
                    </a:p>
                  </a:txBody>
                  <a:tcPr/>
                </a:tc>
              </a:tr>
              <a:tr h="370840">
                <a:tc>
                  <a:txBody>
                    <a:bodyPr/>
                    <a:lstStyle/>
                    <a:p>
                      <a:r>
                        <a:rPr lang="en-US" sz="1400" dirty="0" err="1" smtClean="0"/>
                        <a:t>Hyperchloremia</a:t>
                      </a:r>
                      <a:endParaRPr lang="en-US" sz="1400" dirty="0"/>
                    </a:p>
                  </a:txBody>
                  <a:tcPr/>
                </a:tc>
                <a:tc>
                  <a:txBody>
                    <a:bodyPr/>
                    <a:lstStyle/>
                    <a:p>
                      <a:r>
                        <a:rPr lang="en-US" sz="1400" dirty="0" smtClean="0"/>
                        <a:t>Acidosis</a:t>
                      </a:r>
                      <a:endParaRPr lang="en-US" sz="1400" dirty="0"/>
                    </a:p>
                  </a:txBody>
                  <a:tcPr/>
                </a:tc>
                <a:tc>
                  <a:txBody>
                    <a:bodyPr/>
                    <a:lstStyle/>
                    <a:p>
                      <a:r>
                        <a:rPr lang="en-US" sz="1400" dirty="0" smtClean="0"/>
                        <a:t>More  H+ is retained in blood to balance excess </a:t>
                      </a:r>
                      <a:r>
                        <a:rPr lang="en-US" sz="1400" dirty="0" err="1" smtClean="0"/>
                        <a:t>Cl</a:t>
                      </a:r>
                      <a:r>
                        <a:rPr lang="en-US" sz="1400" dirty="0" smtClean="0"/>
                        <a:t>-, causing </a:t>
                      </a:r>
                      <a:r>
                        <a:rPr lang="en-US" sz="1400" dirty="0" err="1" smtClean="0"/>
                        <a:t>hyperchloremic</a:t>
                      </a:r>
                      <a:r>
                        <a:rPr lang="en-US" sz="1400" dirty="0" smtClean="0"/>
                        <a:t> acidosis</a:t>
                      </a:r>
                      <a:endParaRPr lang="en-US" sz="14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Acid – Base balance is an important </a:t>
            </a:r>
            <a:r>
              <a:rPr lang="en-US" dirty="0" err="1" smtClean="0"/>
              <a:t>hemostatic</a:t>
            </a:r>
            <a:r>
              <a:rPr lang="en-US" dirty="0" smtClean="0"/>
              <a:t> mechanism in the body</a:t>
            </a:r>
            <a:endParaRPr lang="en-US" dirty="0"/>
          </a:p>
        </p:txBody>
      </p:sp>
      <p:sp>
        <p:nvSpPr>
          <p:cNvPr id="3" name="Subtitle 2"/>
          <p:cNvSpPr>
            <a:spLocks noGrp="1"/>
          </p:cNvSpPr>
          <p:nvPr>
            <p:ph idx="1"/>
          </p:nvPr>
        </p:nvSpPr>
        <p:spPr>
          <a:xfrm>
            <a:off x="381000" y="1676400"/>
            <a:ext cx="8382000" cy="4876800"/>
          </a:xfrm>
        </p:spPr>
        <p:txBody>
          <a:bodyPr>
            <a:normAutofit/>
          </a:bodyPr>
          <a:lstStyle/>
          <a:p>
            <a:r>
              <a:rPr lang="en-US" dirty="0" smtClean="0"/>
              <a:t>Measured by </a:t>
            </a:r>
            <a:r>
              <a:rPr lang="en-US" b="1" dirty="0" smtClean="0"/>
              <a:t>pH</a:t>
            </a:r>
          </a:p>
          <a:p>
            <a:r>
              <a:rPr lang="en-US" b="1" dirty="0" smtClean="0"/>
              <a:t>pH</a:t>
            </a:r>
            <a:r>
              <a:rPr lang="en-US" dirty="0" smtClean="0"/>
              <a:t> is a mathematical value representing the negative logarithm of the hydrogen ion (H</a:t>
            </a:r>
            <a:r>
              <a:rPr lang="en-US" baseline="30000" dirty="0" smtClean="0"/>
              <a:t>+</a:t>
            </a:r>
            <a:r>
              <a:rPr lang="en-US" dirty="0" smtClean="0"/>
              <a:t>) concentration.</a:t>
            </a:r>
          </a:p>
          <a:p>
            <a:r>
              <a:rPr lang="en-US" dirty="0" smtClean="0"/>
              <a:t>More H</a:t>
            </a:r>
            <a:r>
              <a:rPr lang="en-US" baseline="30000" dirty="0" smtClean="0"/>
              <a:t>+</a:t>
            </a:r>
            <a:r>
              <a:rPr lang="en-US" dirty="0" smtClean="0"/>
              <a:t> = more </a:t>
            </a:r>
            <a:r>
              <a:rPr lang="en-US" u="sng" dirty="0" smtClean="0"/>
              <a:t>acidic</a:t>
            </a:r>
            <a:r>
              <a:rPr lang="en-US" dirty="0" smtClean="0"/>
              <a:t> = lower pH</a:t>
            </a:r>
          </a:p>
          <a:p>
            <a:r>
              <a:rPr lang="en-US" dirty="0" smtClean="0"/>
              <a:t> Less H</a:t>
            </a:r>
            <a:r>
              <a:rPr lang="en-US" baseline="30000" dirty="0" smtClean="0"/>
              <a:t>+</a:t>
            </a:r>
            <a:r>
              <a:rPr lang="en-US" dirty="0" smtClean="0"/>
              <a:t> = more </a:t>
            </a:r>
            <a:r>
              <a:rPr lang="en-US" u="sng" dirty="0" smtClean="0"/>
              <a:t>basic</a:t>
            </a:r>
            <a:r>
              <a:rPr lang="en-US" dirty="0" smtClean="0"/>
              <a:t> = higher pH</a:t>
            </a:r>
          </a:p>
          <a:p>
            <a:r>
              <a:rPr lang="en-US" dirty="0" smtClean="0"/>
              <a:t>Normal pH of blood = 7.35 – 7.45  </a:t>
            </a:r>
          </a:p>
          <a:p>
            <a:pPr lvl="2"/>
            <a:r>
              <a:rPr lang="en-US" dirty="0" smtClean="0"/>
              <a:t>Slightly alkaline</a:t>
            </a:r>
          </a:p>
          <a:p>
            <a:pPr>
              <a:buNone/>
            </a:pPr>
            <a:r>
              <a:rPr lang="en-US" dirty="0" smtClean="0"/>
              <a:t>            &lt; 7.35 = </a:t>
            </a:r>
            <a:r>
              <a:rPr lang="en-US" b="1" dirty="0" smtClean="0"/>
              <a:t>acidosis</a:t>
            </a:r>
            <a:r>
              <a:rPr lang="en-US" dirty="0" smtClean="0"/>
              <a:t>        &gt; 7.45 = </a:t>
            </a:r>
            <a:r>
              <a:rPr lang="en-US" b="1" dirty="0" smtClean="0"/>
              <a:t>alkalosis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89012"/>
          </a:xfrm>
        </p:spPr>
        <p:txBody>
          <a:bodyPr/>
          <a:lstStyle/>
          <a:p>
            <a:pPr algn="ctr"/>
            <a:r>
              <a:rPr lang="en-US" dirty="0" smtClean="0"/>
              <a:t>The pH Scale</a:t>
            </a:r>
            <a:endParaRPr lang="en-US" dirty="0"/>
          </a:p>
        </p:txBody>
      </p:sp>
      <p:pic>
        <p:nvPicPr>
          <p:cNvPr id="4" name="Picture 6"/>
          <p:cNvPicPr>
            <a:picLocks noGrp="1" noChangeAspect="1" noChangeArrowheads="1"/>
          </p:cNvPicPr>
          <p:nvPr>
            <p:ph idx="1"/>
          </p:nvPr>
        </p:nvPicPr>
        <p:blipFill>
          <a:blip r:embed="rId2" cstate="print"/>
          <a:srcRect/>
          <a:stretch>
            <a:fillRect/>
          </a:stretch>
        </p:blipFill>
        <p:spPr bwMode="auto">
          <a:xfrm>
            <a:off x="1981200" y="1371600"/>
            <a:ext cx="5666499" cy="2229644"/>
          </a:xfrm>
          <a:prstGeom prst="rect">
            <a:avLst/>
          </a:prstGeom>
          <a:noFill/>
          <a:ln w="9525">
            <a:noFill/>
            <a:miter lim="800000"/>
            <a:headEnd/>
            <a:tailEnd/>
          </a:ln>
        </p:spPr>
      </p:pic>
      <p:sp>
        <p:nvSpPr>
          <p:cNvPr id="5" name="Rectangle 4"/>
          <p:cNvSpPr/>
          <p:nvPr/>
        </p:nvSpPr>
        <p:spPr>
          <a:xfrm>
            <a:off x="381000" y="4114800"/>
            <a:ext cx="8229600" cy="2234458"/>
          </a:xfrm>
          <a:prstGeom prst="rect">
            <a:avLst/>
          </a:prstGeom>
        </p:spPr>
        <p:txBody>
          <a:bodyPr wrap="square">
            <a:spAutoFit/>
          </a:bodyPr>
          <a:lstStyle/>
          <a:p>
            <a:pPr marL="457200" lvl="0" indent="-457200" defTabSz="914363">
              <a:lnSpc>
                <a:spcPct val="90000"/>
              </a:lnSpc>
              <a:spcBef>
                <a:spcPct val="20000"/>
              </a:spcBef>
              <a:buBlip>
                <a:blip r:embed="rId3"/>
              </a:buBlip>
            </a:pPr>
            <a:r>
              <a:rPr lang="en-US" sz="2400" dirty="0" smtClean="0"/>
              <a:t>An acid is any substance that increases the H+ (Hydrogen ion) concentration of a solution and decreases the </a:t>
            </a:r>
            <a:r>
              <a:rPr lang="en-US" sz="2400" dirty="0" err="1" smtClean="0"/>
              <a:t>pH.</a:t>
            </a:r>
            <a:endParaRPr lang="en-US" sz="2400" dirty="0" smtClean="0"/>
          </a:p>
          <a:p>
            <a:pPr marL="457200" indent="-457200" defTabSz="914363">
              <a:lnSpc>
                <a:spcPct val="90000"/>
              </a:lnSpc>
              <a:spcBef>
                <a:spcPct val="20000"/>
              </a:spcBef>
              <a:buBlip>
                <a:blip r:embed="rId3"/>
              </a:buBlip>
            </a:pPr>
            <a:r>
              <a:rPr lang="en-US" sz="2400" dirty="0" smtClean="0"/>
              <a:t>A base is any substance that reduces the H+ concentration of a solution and increases the </a:t>
            </a:r>
            <a:r>
              <a:rPr lang="en-US" sz="2400" dirty="0" err="1" smtClean="0"/>
              <a:t>pH.</a:t>
            </a:r>
            <a:endParaRPr lang="en-US" sz="2400" dirty="0" smtClean="0"/>
          </a:p>
          <a:p>
            <a:pPr marL="457200" lvl="0" indent="-457200" defTabSz="914363">
              <a:lnSpc>
                <a:spcPct val="90000"/>
              </a:lnSpc>
              <a:spcBef>
                <a:spcPct val="20000"/>
              </a:spcBef>
              <a:buBlip>
                <a:blip r:embed="rId3"/>
              </a:buBlip>
            </a:pPr>
            <a:r>
              <a:rPr lang="en-US" sz="2400" dirty="0" smtClean="0"/>
              <a:t>A </a:t>
            </a:r>
            <a:r>
              <a:rPr lang="en-US" sz="2400" u="sng" dirty="0" smtClean="0"/>
              <a:t>minor</a:t>
            </a:r>
            <a:r>
              <a:rPr lang="en-US" sz="2400" dirty="0" smtClean="0"/>
              <a:t> deviation from the normal range can severely affect many organs.</a:t>
            </a:r>
            <a:endParaRPr lang="en-US" sz="2400" b="1" dirty="0" smtClean="0">
              <a:solidFill>
                <a:prstClr val="white"/>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2437590"/>
          </a:xfrm>
        </p:spPr>
        <p:txBody>
          <a:bodyPr/>
          <a:lstStyle/>
          <a:p>
            <a:r>
              <a:rPr lang="en-US" sz="4400" dirty="0" smtClean="0"/>
              <a:t>Mechanisms that regulate pH are either respiratory or metabolic in nature and are maintained by three systems:</a:t>
            </a:r>
            <a:br>
              <a:rPr lang="en-US" sz="4400" dirty="0" smtClean="0"/>
            </a:br>
            <a:endParaRPr lang="en-US" sz="4400" dirty="0"/>
          </a:p>
        </p:txBody>
      </p:sp>
      <p:sp>
        <p:nvSpPr>
          <p:cNvPr id="3" name="Content Placeholder 2"/>
          <p:cNvSpPr>
            <a:spLocks noGrp="1"/>
          </p:cNvSpPr>
          <p:nvPr>
            <p:ph idx="1"/>
          </p:nvPr>
        </p:nvSpPr>
        <p:spPr>
          <a:xfrm>
            <a:off x="381000" y="2209800"/>
            <a:ext cx="8382000" cy="4351961"/>
          </a:xfrm>
        </p:spPr>
        <p:txBody>
          <a:bodyPr/>
          <a:lstStyle/>
          <a:p>
            <a:pPr marL="514350" indent="-514350">
              <a:buFont typeface="+mj-lt"/>
              <a:buAutoNum type="arabicPeriod"/>
            </a:pPr>
            <a:r>
              <a:rPr lang="en-US" b="1" u="sng" dirty="0" smtClean="0"/>
              <a:t>Chemical Buffers</a:t>
            </a:r>
            <a:r>
              <a:rPr lang="en-US" dirty="0" smtClean="0"/>
              <a:t> </a:t>
            </a:r>
          </a:p>
          <a:p>
            <a:pPr marL="911225" lvl="1" indent="-514350">
              <a:buFont typeface="Arial" pitchFamily="34" charset="0"/>
              <a:buChar char="•"/>
            </a:pPr>
            <a:r>
              <a:rPr lang="en-US" dirty="0" smtClean="0"/>
              <a:t>Bicarbonate (carbonic acids)</a:t>
            </a:r>
          </a:p>
          <a:p>
            <a:pPr marL="911225" lvl="1" indent="-514350">
              <a:buFont typeface="Arial" pitchFamily="34" charset="0"/>
              <a:buChar char="•"/>
            </a:pPr>
            <a:r>
              <a:rPr lang="en-US" dirty="0" smtClean="0"/>
              <a:t>Phosphate (RBCs, kidneys)</a:t>
            </a:r>
          </a:p>
          <a:p>
            <a:pPr marL="911225" lvl="1" indent="-514350">
              <a:buFont typeface="Arial" pitchFamily="34" charset="0"/>
              <a:buChar char="•"/>
            </a:pPr>
            <a:r>
              <a:rPr lang="en-US" dirty="0" smtClean="0"/>
              <a:t>Hemoglobin</a:t>
            </a:r>
          </a:p>
          <a:p>
            <a:pPr marL="514350" indent="-514350">
              <a:buFont typeface="+mj-lt"/>
              <a:buAutoNum type="arabicPeriod"/>
            </a:pPr>
            <a:r>
              <a:rPr lang="en-US" b="1" u="sng" dirty="0" smtClean="0"/>
              <a:t>Respiratory System</a:t>
            </a:r>
          </a:p>
          <a:p>
            <a:pPr marL="911225" lvl="1" indent="-514350">
              <a:buFont typeface="Arial" pitchFamily="34" charset="0"/>
              <a:buChar char="•"/>
            </a:pPr>
            <a:r>
              <a:rPr lang="en-US" dirty="0" smtClean="0"/>
              <a:t>By breathing and altering CO</a:t>
            </a:r>
            <a:r>
              <a:rPr lang="en-US" baseline="-25000" dirty="0" smtClean="0"/>
              <a:t>2</a:t>
            </a:r>
            <a:r>
              <a:rPr lang="en-US" dirty="0" smtClean="0"/>
              <a:t> the lungs can regulate the concentration of carbonic acid.</a:t>
            </a:r>
          </a:p>
          <a:p>
            <a:pPr marL="514350" indent="-514350">
              <a:buFont typeface="+mj-lt"/>
              <a:buAutoNum type="arabicPeriod"/>
            </a:pPr>
            <a:r>
              <a:rPr lang="en-US" b="1" u="sng" dirty="0" smtClean="0"/>
              <a:t>Renal System</a:t>
            </a:r>
          </a:p>
          <a:p>
            <a:pPr marL="971550" lvl="1" indent="-514350">
              <a:buFont typeface="Arial" pitchFamily="34" charset="0"/>
              <a:buChar char="•"/>
            </a:pPr>
            <a:r>
              <a:rPr lang="en-US" dirty="0" smtClean="0"/>
              <a:t>Elimination of excess acids or bases</a:t>
            </a:r>
            <a:endParaRPr lang="en-US" dirty="0"/>
          </a:p>
        </p:txBody>
      </p:sp>
      <p:pic>
        <p:nvPicPr>
          <p:cNvPr id="4" name="Picture 8" descr="MCHM00250_0000[1]"/>
          <p:cNvPicPr>
            <a:picLocks noChangeAspect="1" noChangeArrowheads="1"/>
          </p:cNvPicPr>
          <p:nvPr/>
        </p:nvPicPr>
        <p:blipFill>
          <a:blip r:embed="rId2" cstate="print"/>
          <a:srcRect/>
          <a:stretch>
            <a:fillRect/>
          </a:stretch>
        </p:blipFill>
        <p:spPr bwMode="auto">
          <a:xfrm>
            <a:off x="6705600" y="3124200"/>
            <a:ext cx="1350963" cy="1562100"/>
          </a:xfrm>
          <a:prstGeom prst="rect">
            <a:avLst/>
          </a:prstGeom>
          <a:noFill/>
          <a:ln w="9525">
            <a:noFill/>
            <a:miter lim="800000"/>
            <a:headEnd/>
            <a:tailEnd/>
          </a:ln>
        </p:spPr>
      </p:pic>
      <p:pic>
        <p:nvPicPr>
          <p:cNvPr id="5" name="Picture 9" descr="MCHM00246_0000[1]"/>
          <p:cNvPicPr>
            <a:picLocks noChangeAspect="1" noChangeArrowheads="1"/>
          </p:cNvPicPr>
          <p:nvPr/>
        </p:nvPicPr>
        <p:blipFill>
          <a:blip r:embed="rId3" cstate="print"/>
          <a:srcRect/>
          <a:stretch>
            <a:fillRect/>
          </a:stretch>
        </p:blipFill>
        <p:spPr bwMode="auto">
          <a:xfrm flipH="1">
            <a:off x="6781800" y="5638800"/>
            <a:ext cx="538163" cy="723900"/>
          </a:xfrm>
          <a:prstGeom prst="rect">
            <a:avLst/>
          </a:prstGeom>
          <a:noFill/>
          <a:ln w="9525">
            <a:noFill/>
            <a:miter lim="800000"/>
            <a:headEnd/>
            <a:tailEnd/>
          </a:ln>
        </p:spPr>
      </p:pic>
      <p:pic>
        <p:nvPicPr>
          <p:cNvPr id="6" name="Picture 10" descr="MCHM00246_0000[1]"/>
          <p:cNvPicPr>
            <a:picLocks noChangeAspect="1" noChangeArrowheads="1"/>
          </p:cNvPicPr>
          <p:nvPr/>
        </p:nvPicPr>
        <p:blipFill>
          <a:blip r:embed="rId3" cstate="print"/>
          <a:srcRect/>
          <a:stretch>
            <a:fillRect/>
          </a:stretch>
        </p:blipFill>
        <p:spPr bwMode="auto">
          <a:xfrm>
            <a:off x="7391400" y="5638800"/>
            <a:ext cx="593725" cy="800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329595"/>
          </a:xfrm>
        </p:spPr>
        <p:txBody>
          <a:bodyPr/>
          <a:lstStyle/>
          <a:p>
            <a:pPr algn="ctr"/>
            <a:r>
              <a:rPr lang="en-US" dirty="0" smtClean="0"/>
              <a:t>Categories of acid-base Disturbances</a:t>
            </a:r>
            <a:endParaRPr lang="en-US" dirty="0"/>
          </a:p>
        </p:txBody>
      </p:sp>
      <p:sp>
        <p:nvSpPr>
          <p:cNvPr id="3" name="Content Placeholder 2"/>
          <p:cNvSpPr>
            <a:spLocks noGrp="1"/>
          </p:cNvSpPr>
          <p:nvPr>
            <p:ph idx="1"/>
          </p:nvPr>
        </p:nvSpPr>
        <p:spPr>
          <a:xfrm>
            <a:off x="381000" y="1143000"/>
            <a:ext cx="8382000" cy="4610493"/>
          </a:xfrm>
        </p:spPr>
        <p:txBody>
          <a:bodyPr/>
          <a:lstStyle/>
          <a:p>
            <a:r>
              <a:rPr lang="en-US" sz="2800" u="sng" dirty="0" smtClean="0"/>
              <a:t>Acidosis</a:t>
            </a:r>
            <a:r>
              <a:rPr lang="en-US" sz="2800" dirty="0" smtClean="0"/>
              <a:t>: results from accumulation of acid or depletion of alkaline reserve (bicarbonate) in blood. Characterized by increase in H</a:t>
            </a:r>
            <a:r>
              <a:rPr lang="en-US" sz="2800" baseline="30000" dirty="0" smtClean="0"/>
              <a:t>+</a:t>
            </a:r>
            <a:r>
              <a:rPr lang="en-US" sz="2800" dirty="0" smtClean="0"/>
              <a:t> ion concentration. </a:t>
            </a:r>
            <a:endParaRPr lang="en-US" sz="2800" u="sng" dirty="0" smtClean="0"/>
          </a:p>
          <a:p>
            <a:r>
              <a:rPr lang="en-US" sz="2800" u="sng" dirty="0" smtClean="0"/>
              <a:t>Alkalosis</a:t>
            </a:r>
            <a:r>
              <a:rPr lang="en-US" sz="2800" dirty="0" smtClean="0"/>
              <a:t>: results from loss of acid without comparable loss of base in body fluids. Characterized by decreased H</a:t>
            </a:r>
            <a:r>
              <a:rPr lang="en-US" sz="2800" baseline="30000" dirty="0" smtClean="0"/>
              <a:t>+</a:t>
            </a:r>
            <a:r>
              <a:rPr lang="en-US" sz="2800" dirty="0" smtClean="0"/>
              <a:t> ion concentration.</a:t>
            </a:r>
          </a:p>
          <a:p>
            <a:pPr>
              <a:buNone/>
            </a:pPr>
            <a:endParaRPr lang="en-US" sz="2800" dirty="0" smtClean="0"/>
          </a:p>
          <a:p>
            <a:pPr>
              <a:defRPr/>
            </a:pPr>
            <a:r>
              <a:rPr lang="en-US" sz="2800" u="sng" dirty="0" smtClean="0"/>
              <a:t>Metabolic</a:t>
            </a:r>
            <a:r>
              <a:rPr lang="en-US" sz="2800" dirty="0" smtClean="0"/>
              <a:t>: caused by an imbalance in the production of acids or bases and their excretion by the kidneys.</a:t>
            </a:r>
          </a:p>
          <a:p>
            <a:pPr>
              <a:defRPr/>
            </a:pPr>
            <a:r>
              <a:rPr lang="en-US" sz="2800" u="sng" dirty="0" smtClean="0"/>
              <a:t>Respiratory</a:t>
            </a:r>
            <a:r>
              <a:rPr lang="en-US" sz="2800" dirty="0" smtClean="0"/>
              <a:t>: caused primarily by changes in carbon dioxide exhalation due to lung or breathing disorders.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Metabolic Acidosis</a:t>
            </a:r>
            <a:endParaRPr lang="en-US" dirty="0"/>
          </a:p>
        </p:txBody>
      </p:sp>
      <p:sp>
        <p:nvSpPr>
          <p:cNvPr id="3" name="Content Placeholder 2"/>
          <p:cNvSpPr>
            <a:spLocks noGrp="1"/>
          </p:cNvSpPr>
          <p:nvPr>
            <p:ph idx="1"/>
          </p:nvPr>
        </p:nvSpPr>
        <p:spPr>
          <a:xfrm>
            <a:off x="152400" y="914400"/>
            <a:ext cx="8382000" cy="5700022"/>
          </a:xfrm>
        </p:spPr>
        <p:txBody>
          <a:bodyPr/>
          <a:lstStyle/>
          <a:p>
            <a:r>
              <a:rPr lang="en-US" dirty="0" smtClean="0"/>
              <a:t>Acidosis resulting from accumulation of </a:t>
            </a:r>
            <a:r>
              <a:rPr lang="en-US" dirty="0" err="1" smtClean="0"/>
              <a:t>ketones</a:t>
            </a:r>
            <a:r>
              <a:rPr lang="en-US" dirty="0" smtClean="0"/>
              <a:t> or lactic acids in the blood, at the expense of bicarbonate, thus diminishing the body’s ability to neutralize acids.</a:t>
            </a:r>
          </a:p>
          <a:p>
            <a:r>
              <a:rPr lang="en-US" u="sng" dirty="0" smtClean="0"/>
              <a:t>Common causes</a:t>
            </a:r>
            <a:r>
              <a:rPr lang="en-US" dirty="0" smtClean="0"/>
              <a:t> include:</a:t>
            </a:r>
          </a:p>
          <a:p>
            <a:pPr lvl="1"/>
            <a:r>
              <a:rPr lang="en-US" dirty="0" smtClean="0"/>
              <a:t>Diarrhea – loss of sodium bicarbonate</a:t>
            </a:r>
          </a:p>
          <a:p>
            <a:pPr lvl="1"/>
            <a:r>
              <a:rPr lang="en-US" dirty="0" smtClean="0"/>
              <a:t>Ketosis – starvation or diabetes</a:t>
            </a:r>
          </a:p>
          <a:p>
            <a:pPr lvl="1"/>
            <a:r>
              <a:rPr lang="en-US" dirty="0" smtClean="0"/>
              <a:t>Severe infectious diseases – septicemia</a:t>
            </a:r>
          </a:p>
          <a:p>
            <a:pPr lvl="1"/>
            <a:r>
              <a:rPr lang="en-US" dirty="0" smtClean="0"/>
              <a:t>Renal insufficiencies</a:t>
            </a:r>
          </a:p>
          <a:p>
            <a:pPr lvl="1"/>
            <a:r>
              <a:rPr lang="en-US" dirty="0" smtClean="0"/>
              <a:t>Administration of acidic drugs (antibiotics)</a:t>
            </a:r>
          </a:p>
          <a:p>
            <a:pPr lvl="1"/>
            <a:r>
              <a:rPr lang="en-US" dirty="0" smtClean="0"/>
              <a:t>Shock</a:t>
            </a:r>
          </a:p>
          <a:p>
            <a:endParaRPr lang="en-US" dirty="0"/>
          </a:p>
        </p:txBody>
      </p:sp>
      <p:pic>
        <p:nvPicPr>
          <p:cNvPr id="13314" name="Picture 2" descr="http://www.thefunnycartoon.com/images/stories/funny_pictures/goldfish-diarrhea.jpg"/>
          <p:cNvPicPr>
            <a:picLocks noChangeAspect="1" noChangeArrowheads="1"/>
          </p:cNvPicPr>
          <p:nvPr/>
        </p:nvPicPr>
        <p:blipFill>
          <a:blip r:embed="rId2" cstate="print"/>
          <a:srcRect/>
          <a:stretch>
            <a:fillRect/>
          </a:stretch>
        </p:blipFill>
        <p:spPr bwMode="auto">
          <a:xfrm>
            <a:off x="6705600" y="2574028"/>
            <a:ext cx="2438400" cy="2274198"/>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Treatment for Metabolic Acidosis</a:t>
            </a:r>
            <a:endParaRPr lang="en-US" dirty="0"/>
          </a:p>
        </p:txBody>
      </p:sp>
      <p:sp>
        <p:nvSpPr>
          <p:cNvPr id="3" name="Content Placeholder 2"/>
          <p:cNvSpPr>
            <a:spLocks noGrp="1"/>
          </p:cNvSpPr>
          <p:nvPr>
            <p:ph idx="1"/>
          </p:nvPr>
        </p:nvSpPr>
        <p:spPr>
          <a:xfrm>
            <a:off x="381000" y="1412875"/>
            <a:ext cx="8382000" cy="4290405"/>
          </a:xfrm>
        </p:spPr>
        <p:txBody>
          <a:bodyPr/>
          <a:lstStyle/>
          <a:p>
            <a:r>
              <a:rPr lang="en-US" dirty="0" smtClean="0"/>
              <a:t>For mild imbalance, give an alkalinizing IV solution (containing lactate or acetate)</a:t>
            </a:r>
          </a:p>
          <a:p>
            <a:r>
              <a:rPr lang="en-US" dirty="0" smtClean="0"/>
              <a:t>For severe imbalances, treat with sodium bicarbonate IV.</a:t>
            </a:r>
          </a:p>
          <a:p>
            <a:endParaRPr lang="en-US" dirty="0" smtClean="0"/>
          </a:p>
          <a:p>
            <a:pPr>
              <a:buNone/>
            </a:pPr>
            <a:endParaRPr lang="en-US" dirty="0" smtClean="0"/>
          </a:p>
          <a:p>
            <a:pPr lvl="1"/>
            <a:r>
              <a:rPr lang="en-US" dirty="0" smtClean="0"/>
              <a:t>Should be given slowly (over 15 to 30 minutes)</a:t>
            </a:r>
          </a:p>
          <a:p>
            <a:pPr lvl="1"/>
            <a:r>
              <a:rPr lang="en-US" dirty="0" smtClean="0"/>
              <a:t>Deaths have occurred during fast administration of sodium bicarbonate in dehydrated animals.</a:t>
            </a:r>
          </a:p>
        </p:txBody>
      </p:sp>
      <p:pic>
        <p:nvPicPr>
          <p:cNvPr id="5" name="Picture 7" descr="tmp_image"/>
          <p:cNvPicPr>
            <a:picLocks noChangeAspect="1" noChangeArrowheads="1"/>
          </p:cNvPicPr>
          <p:nvPr/>
        </p:nvPicPr>
        <p:blipFill>
          <a:blip r:embed="rId2" cstate="print"/>
          <a:srcRect/>
          <a:stretch>
            <a:fillRect/>
          </a:stretch>
        </p:blipFill>
        <p:spPr bwMode="auto">
          <a:xfrm>
            <a:off x="3886200" y="2895600"/>
            <a:ext cx="1352550" cy="1428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64797"/>
          </a:xfrm>
        </p:spPr>
        <p:txBody>
          <a:bodyPr/>
          <a:lstStyle/>
          <a:p>
            <a:pPr algn="ctr"/>
            <a:r>
              <a:rPr lang="en-US" dirty="0" smtClean="0"/>
              <a:t>Respiratory Acidosis</a:t>
            </a:r>
            <a:endParaRPr lang="en-US" dirty="0"/>
          </a:p>
        </p:txBody>
      </p:sp>
      <p:sp>
        <p:nvSpPr>
          <p:cNvPr id="3" name="Content Placeholder 2"/>
          <p:cNvSpPr>
            <a:spLocks noGrp="1"/>
          </p:cNvSpPr>
          <p:nvPr>
            <p:ph idx="1"/>
          </p:nvPr>
        </p:nvSpPr>
        <p:spPr>
          <a:xfrm>
            <a:off x="381000" y="990600"/>
            <a:ext cx="8382000" cy="6192464"/>
          </a:xfrm>
        </p:spPr>
        <p:txBody>
          <a:bodyPr/>
          <a:lstStyle/>
          <a:p>
            <a:r>
              <a:rPr lang="en-US" sz="2800" dirty="0" smtClean="0"/>
              <a:t>CO</a:t>
            </a:r>
            <a:r>
              <a:rPr lang="en-US" sz="2800" baseline="-25000" dirty="0" smtClean="0"/>
              <a:t>2</a:t>
            </a:r>
            <a:r>
              <a:rPr lang="en-US" sz="2800" dirty="0" smtClean="0"/>
              <a:t> production is greater than CO</a:t>
            </a:r>
            <a:r>
              <a:rPr lang="en-US" sz="2800" baseline="-25000" dirty="0" smtClean="0"/>
              <a:t>2</a:t>
            </a:r>
            <a:r>
              <a:rPr lang="en-US" sz="2800" dirty="0" smtClean="0"/>
              <a:t> excretion.</a:t>
            </a:r>
          </a:p>
          <a:p>
            <a:pPr lvl="1"/>
            <a:r>
              <a:rPr lang="en-US" sz="2400" dirty="0" smtClean="0"/>
              <a:t>Increased CO</a:t>
            </a:r>
            <a:r>
              <a:rPr lang="en-US" sz="2400" baseline="-25000" dirty="0" smtClean="0"/>
              <a:t>2</a:t>
            </a:r>
            <a:r>
              <a:rPr lang="en-US" sz="2400" dirty="0" smtClean="0"/>
              <a:t> = gain in acids = </a:t>
            </a:r>
            <a:r>
              <a:rPr lang="en-US" sz="2400" dirty="0" smtClean="0"/>
              <a:t>de</a:t>
            </a:r>
            <a:r>
              <a:rPr lang="en-US" sz="2400" dirty="0" smtClean="0"/>
              <a:t>creased </a:t>
            </a:r>
            <a:r>
              <a:rPr lang="en-US" sz="2400" dirty="0" smtClean="0"/>
              <a:t>pH</a:t>
            </a:r>
          </a:p>
          <a:p>
            <a:r>
              <a:rPr lang="en-US" sz="2800" dirty="0" smtClean="0"/>
              <a:t>Caused by anything that depresses ventilation (hypoventilation) and impairs excretion of CO</a:t>
            </a:r>
            <a:r>
              <a:rPr lang="en-US" sz="2800" baseline="-25000" dirty="0" smtClean="0"/>
              <a:t>2</a:t>
            </a:r>
            <a:r>
              <a:rPr lang="en-US" sz="2800" dirty="0" smtClean="0"/>
              <a:t> such as:</a:t>
            </a:r>
          </a:p>
          <a:p>
            <a:pPr lvl="1"/>
            <a:r>
              <a:rPr lang="en-US" sz="2400" dirty="0" smtClean="0"/>
              <a:t>Deep anesthesia</a:t>
            </a:r>
          </a:p>
          <a:p>
            <a:pPr lvl="1"/>
            <a:r>
              <a:rPr lang="en-US" sz="2400" dirty="0" smtClean="0"/>
              <a:t>Pulmonary disease</a:t>
            </a:r>
          </a:p>
          <a:p>
            <a:pPr lvl="1"/>
            <a:r>
              <a:rPr lang="en-US" sz="2400" dirty="0" smtClean="0"/>
              <a:t>Respiratory obstruction</a:t>
            </a:r>
          </a:p>
          <a:p>
            <a:pPr lvl="1"/>
            <a:r>
              <a:rPr lang="en-US" sz="2400" dirty="0" smtClean="0"/>
              <a:t>Pneumonia</a:t>
            </a:r>
          </a:p>
          <a:p>
            <a:r>
              <a:rPr lang="en-US" sz="2800" dirty="0" smtClean="0"/>
              <a:t>Clinical signs:</a:t>
            </a:r>
          </a:p>
          <a:p>
            <a:pPr lvl="1"/>
            <a:r>
              <a:rPr lang="en-US" sz="2400" dirty="0" smtClean="0"/>
              <a:t>Hypertension (increased cardiac output)</a:t>
            </a:r>
          </a:p>
          <a:p>
            <a:pPr lvl="1"/>
            <a:r>
              <a:rPr lang="en-US" sz="2400" dirty="0" err="1" smtClean="0"/>
              <a:t>Vasodilation</a:t>
            </a:r>
            <a:endParaRPr lang="en-US" sz="2400" dirty="0" smtClean="0"/>
          </a:p>
          <a:p>
            <a:pPr lvl="1"/>
            <a:r>
              <a:rPr lang="en-US" sz="2400" dirty="0" smtClean="0"/>
              <a:t>Ventricular arrhythmia</a:t>
            </a:r>
          </a:p>
          <a:p>
            <a:pPr lvl="1"/>
            <a:r>
              <a:rPr lang="en-US" sz="2400" dirty="0" smtClean="0"/>
              <a:t>Hypoxia</a:t>
            </a:r>
          </a:p>
          <a:p>
            <a:pPr lvl="1"/>
            <a:r>
              <a:rPr lang="en-US" sz="2400" dirty="0" smtClean="0"/>
              <a:t>Coma </a:t>
            </a:r>
          </a:p>
          <a:p>
            <a:pPr lvl="1"/>
            <a:endParaRPr lang="en-US" sz="2400" dirty="0" smtClean="0"/>
          </a:p>
        </p:txBody>
      </p:sp>
      <p:pic>
        <p:nvPicPr>
          <p:cNvPr id="11266" name="Picture 2" descr="http://www.commentsyard.com/graphics/cartoons/cartoons159.jpg"/>
          <p:cNvPicPr>
            <a:picLocks noChangeAspect="1" noChangeArrowheads="1"/>
          </p:cNvPicPr>
          <p:nvPr/>
        </p:nvPicPr>
        <p:blipFill>
          <a:blip r:embed="rId2" cstate="print"/>
          <a:srcRect/>
          <a:stretch>
            <a:fillRect/>
          </a:stretch>
        </p:blipFill>
        <p:spPr bwMode="auto">
          <a:xfrm>
            <a:off x="6248400" y="3200400"/>
            <a:ext cx="2743200" cy="342900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Treatment for Respiratory Acidosis</a:t>
            </a:r>
            <a:endParaRPr lang="en-US" dirty="0"/>
          </a:p>
        </p:txBody>
      </p:sp>
      <p:sp>
        <p:nvSpPr>
          <p:cNvPr id="3" name="Content Placeholder 2"/>
          <p:cNvSpPr>
            <a:spLocks noGrp="1"/>
          </p:cNvSpPr>
          <p:nvPr>
            <p:ph idx="1"/>
          </p:nvPr>
        </p:nvSpPr>
        <p:spPr>
          <a:xfrm>
            <a:off x="381000" y="1412875"/>
            <a:ext cx="8382000" cy="3742563"/>
          </a:xfrm>
        </p:spPr>
        <p:txBody>
          <a:bodyPr/>
          <a:lstStyle/>
          <a:p>
            <a:r>
              <a:rPr lang="en-US" dirty="0" smtClean="0"/>
              <a:t>Treatment of underlying disease (e.g. pneumonia)</a:t>
            </a:r>
          </a:p>
          <a:p>
            <a:r>
              <a:rPr lang="en-US" dirty="0" smtClean="0"/>
              <a:t>If anesthesia related, ventilate patient with a higher volume/rate of O</a:t>
            </a:r>
            <a:r>
              <a:rPr lang="en-US" baseline="-25000" dirty="0" smtClean="0"/>
              <a:t>2 </a:t>
            </a:r>
            <a:r>
              <a:rPr lang="en-US" dirty="0" smtClean="0"/>
              <a:t>than what the patient was breathing to help remove some of the CO</a:t>
            </a:r>
            <a:r>
              <a:rPr lang="en-US" baseline="-25000" dirty="0" smtClean="0"/>
              <a:t>2</a:t>
            </a:r>
          </a:p>
          <a:p>
            <a:r>
              <a:rPr lang="en-US" dirty="0" smtClean="0"/>
              <a:t>Natural compensation of the body with time through the kidneys (although chronic </a:t>
            </a:r>
            <a:r>
              <a:rPr lang="en-US" b="1" i="1" dirty="0" err="1" smtClean="0"/>
              <a:t>hypercapnia</a:t>
            </a:r>
            <a:r>
              <a:rPr lang="en-US" dirty="0" smtClean="0"/>
              <a:t> is rare) </a:t>
            </a:r>
            <a:endParaRPr lang="en-US" dirty="0"/>
          </a:p>
        </p:txBody>
      </p:sp>
      <p:pic>
        <p:nvPicPr>
          <p:cNvPr id="10242" name="Picture 2" descr="http://www.dremed.com/catalog/images/hallowell_emc_2002_lg.jpg"/>
          <p:cNvPicPr>
            <a:picLocks noChangeAspect="1" noChangeArrowheads="1"/>
          </p:cNvPicPr>
          <p:nvPr/>
        </p:nvPicPr>
        <p:blipFill>
          <a:blip r:embed="rId2" cstate="print"/>
          <a:srcRect/>
          <a:stretch>
            <a:fillRect/>
          </a:stretch>
        </p:blipFill>
        <p:spPr bwMode="auto">
          <a:xfrm>
            <a:off x="6477000" y="4724400"/>
            <a:ext cx="2133600" cy="2133600"/>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ample presentation slides">
  <a:themeElements>
    <a:clrScheme name="5-00535_Cumbre Ejecutiva OEM Latinoamérica">
      <a:dk1>
        <a:sysClr val="windowText" lastClr="000000"/>
      </a:dk1>
      <a:lt1>
        <a:sysClr val="window" lastClr="FFFFFF"/>
      </a:lt1>
      <a:dk2>
        <a:srgbClr val="424456"/>
      </a:dk2>
      <a:lt2>
        <a:srgbClr val="DEDEDE"/>
      </a:lt2>
      <a:accent1>
        <a:srgbClr val="16B3D5"/>
      </a:accent1>
      <a:accent2>
        <a:srgbClr val="C4652D"/>
      </a:accent2>
      <a:accent3>
        <a:srgbClr val="13D989"/>
      </a:accent3>
      <a:accent4>
        <a:srgbClr val="FFCC00"/>
      </a:accent4>
      <a:accent5>
        <a:srgbClr val="2868F8"/>
      </a:accent5>
      <a:accent6>
        <a:srgbClr val="A04DA3"/>
      </a:accent6>
      <a:hlink>
        <a:srgbClr val="FFFF00"/>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987</TotalTime>
  <Words>1351</Words>
  <Application>Microsoft Office PowerPoint</Application>
  <PresentationFormat>On-screen Show (4:3)</PresentationFormat>
  <Paragraphs>158</Paragraphs>
  <Slides>18</Slides>
  <Notes>2</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Sample presentation slides</vt:lpstr>
      <vt:lpstr>White with Courier font for code slides</vt:lpstr>
      <vt:lpstr>VTHT 1491  Special Topics </vt:lpstr>
      <vt:lpstr>Acid – Base balance is an important hemostatic mechanism in the body</vt:lpstr>
      <vt:lpstr>The pH Scale</vt:lpstr>
      <vt:lpstr>Mechanisms that regulate pH are either respiratory or metabolic in nature and are maintained by three systems: </vt:lpstr>
      <vt:lpstr>Categories of acid-base Disturbances</vt:lpstr>
      <vt:lpstr>Metabolic Acidosis</vt:lpstr>
      <vt:lpstr>Treatment for Metabolic Acidosis</vt:lpstr>
      <vt:lpstr>Respiratory Acidosis</vt:lpstr>
      <vt:lpstr>Treatment for Respiratory Acidosis</vt:lpstr>
      <vt:lpstr>Metabolic Alkalosis</vt:lpstr>
      <vt:lpstr>Treatment for Metabolic Alkalosis</vt:lpstr>
      <vt:lpstr>Respiratory Alkalosis</vt:lpstr>
      <vt:lpstr>Clinical Signs and Treatment for Respiratory Alkalosis</vt:lpstr>
      <vt:lpstr>Fluid Therapy and Acid-Base Imbalances</vt:lpstr>
      <vt:lpstr>Relationships among fluid, electrolyte, and acid-base imbalances.</vt:lpstr>
      <vt:lpstr>Correction of Acidosis with Fluid Therapy (Ringer’s Lactate Solution)</vt:lpstr>
      <vt:lpstr>Correction of Alkalosis with Fluid Therapy (KCl)</vt:lpstr>
      <vt:lpstr>Other relationships among fluid, electrolyte and acid-base imbalances: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VTHT 1491  Special Topics</dc:title>
  <dc:creator>Lori</dc:creator>
  <cp:lastModifiedBy>Lori</cp:lastModifiedBy>
  <cp:revision>15</cp:revision>
  <dcterms:created xsi:type="dcterms:W3CDTF">2010-04-16T01:17:28Z</dcterms:created>
  <dcterms:modified xsi:type="dcterms:W3CDTF">2010-04-17T04:14:23Z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TC102867141033</vt:lpwstr>
  </property>
</Properties>
</file>